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72" r:id="rId3"/>
    <p:sldId id="373" r:id="rId4"/>
    <p:sldId id="377" r:id="rId5"/>
    <p:sldId id="378" r:id="rId6"/>
    <p:sldId id="380" r:id="rId7"/>
    <p:sldId id="376" r:id="rId8"/>
    <p:sldId id="381" r:id="rId9"/>
    <p:sldId id="382" r:id="rId10"/>
    <p:sldId id="38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Škramlík" initials="PŠ" lastIdx="26" clrIdx="0">
    <p:extLst>
      <p:ext uri="{19B8F6BF-5375-455C-9EA6-DF929625EA0E}">
        <p15:presenceInfo xmlns:p15="http://schemas.microsoft.com/office/powerpoint/2012/main" userId="b97c7ca61515a1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587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216E8-BC23-47A4-82BE-00211A0A142D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68B0-DB1D-4923-823B-C9EC930F65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67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68B0-DB1D-4923-823B-C9EC930F652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8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1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1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pPr/>
              <a:t>03.12.2021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6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2729"/>
            <a:ext cx="958521" cy="958521"/>
          </a:xfrm>
          <a:prstGeom prst="rect">
            <a:avLst/>
          </a:prstGeom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23" y="108770"/>
            <a:ext cx="985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800" b="1" dirty="0">
                <a:latin typeface="Arial Black" panose="020B0A04020102020204" pitchFamily="34" charset="0"/>
              </a:rPr>
              <a:t>Gymnázium pod Svatou Horou</a:t>
            </a: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87" y="583398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Příbram II, Balbínova 328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F04BC6-91DB-4B75-A5E0-25A27D0DA6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31" y="1272688"/>
            <a:ext cx="112293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19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 smtClean="0">
                <a:latin typeface="Arial Black" panose="020B0A04020102020204" pitchFamily="34" charset="0"/>
              </a:rPr>
              <a:t>Gymnázium, Příbram</a:t>
            </a:r>
            <a:endParaRPr lang="cs-CZ" altLang="cs-CZ" sz="4400" b="1" dirty="0">
              <a:latin typeface="Arial Black" panose="020B0A04020102020204" pitchFamily="34" charset="0"/>
            </a:endParaRP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503" y="732505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Detašované pracoviště Příbram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II, Balbínova 328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BE4EF0F-58B3-4198-82CD-4132CEE9C58E}"/>
              </a:ext>
            </a:extLst>
          </p:cNvPr>
          <p:cNvSpPr/>
          <p:nvPr/>
        </p:nvSpPr>
        <p:spPr>
          <a:xfrm>
            <a:off x="428624" y="5614917"/>
            <a:ext cx="8141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</a:t>
            </a:r>
            <a:r>
              <a:rPr lang="cs-CZ" altLang="cs-CZ" sz="3600" dirty="0">
                <a:latin typeface="Calibri" pitchFamily="34" charset="0"/>
              </a:rPr>
              <a:t>gympb.cz </a:t>
            </a:r>
            <a:r>
              <a:rPr lang="cs-CZ" altLang="cs-CZ" sz="3600" dirty="0" smtClean="0">
                <a:latin typeface="Calibri" pitchFamily="34" charset="0"/>
              </a:rPr>
              <a:t>  </a:t>
            </a:r>
          </a:p>
          <a:p>
            <a:r>
              <a:rPr lang="cs-CZ" altLang="cs-CZ" sz="3600" dirty="0">
                <a:latin typeface="Calibri" pitchFamily="34" charset="0"/>
              </a:rPr>
              <a:t> </a:t>
            </a:r>
            <a:r>
              <a:rPr lang="cs-CZ" altLang="cs-CZ" sz="3600" dirty="0" smtClean="0">
                <a:latin typeface="Calibri" pitchFamily="34" charset="0"/>
              </a:rPr>
              <a:t>                                   gshpb.cz</a:t>
            </a:r>
            <a:endParaRPr lang="cs-CZ" altLang="cs-CZ" sz="3600" dirty="0">
              <a:latin typeface="Calibri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62960"/>
            <a:ext cx="958521" cy="108882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1345" y="152729"/>
            <a:ext cx="958521" cy="958521"/>
          </a:xfrm>
          <a:prstGeom prst="rect">
            <a:avLst/>
          </a:prstGeom>
        </p:spPr>
      </p:pic>
      <p:sp>
        <p:nvSpPr>
          <p:cNvPr id="21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1518808"/>
            <a:ext cx="1123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 smtClean="0">
                <a:latin typeface="Calibri" pitchFamily="34" charset="0"/>
              </a:rPr>
              <a:t>Den </a:t>
            </a:r>
            <a:r>
              <a:rPr lang="cs-CZ" altLang="cs-CZ" sz="3600" dirty="0">
                <a:latin typeface="Calibri" pitchFamily="34" charset="0"/>
              </a:rPr>
              <a:t>otevřených dveří:</a:t>
            </a:r>
          </a:p>
        </p:txBody>
      </p:sp>
      <p:sp>
        <p:nvSpPr>
          <p:cNvPr id="22" name="TextovéPole 4">
            <a:extLst>
              <a:ext uri="{FF2B5EF4-FFF2-40B4-BE49-F238E27FC236}">
                <a16:creationId xmlns:a16="http://schemas.microsoft.com/office/drawing/2014/main" id="{E0917F0C-5130-4101-B57D-F50076AF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654" y="2489777"/>
            <a:ext cx="56359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Calibri" pitchFamily="34" charset="0"/>
              </a:rPr>
              <a:t>15. </a:t>
            </a:r>
            <a:r>
              <a:rPr lang="cs-CZ" altLang="cs-CZ" sz="2800" dirty="0">
                <a:latin typeface="Calibri" pitchFamily="34" charset="0"/>
              </a:rPr>
              <a:t>ledna </a:t>
            </a:r>
            <a:r>
              <a:rPr lang="cs-CZ" altLang="cs-CZ" sz="2800" dirty="0" smtClean="0">
                <a:latin typeface="Calibri" pitchFamily="34" charset="0"/>
              </a:rPr>
              <a:t>2022</a:t>
            </a:r>
            <a:endParaRPr lang="cs-CZ" altLang="cs-CZ" sz="2800" dirty="0">
              <a:latin typeface="Calibri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alibri" pitchFamily="34" charset="0"/>
              </a:rPr>
              <a:t>Prezenčně od </a:t>
            </a:r>
            <a:r>
              <a:rPr lang="cs-CZ" altLang="cs-CZ" sz="2800" dirty="0" smtClean="0">
                <a:latin typeface="Calibri" pitchFamily="34" charset="0"/>
              </a:rPr>
              <a:t>10 </a:t>
            </a:r>
            <a:r>
              <a:rPr lang="cs-CZ" altLang="cs-CZ" sz="2800" dirty="0">
                <a:latin typeface="Calibri" pitchFamily="34" charset="0"/>
              </a:rPr>
              <a:t>do </a:t>
            </a:r>
            <a:r>
              <a:rPr lang="cs-CZ" altLang="cs-CZ" sz="2800" dirty="0" smtClean="0">
                <a:latin typeface="Calibri" pitchFamily="34" charset="0"/>
              </a:rPr>
              <a:t>13 </a:t>
            </a:r>
            <a:r>
              <a:rPr lang="cs-CZ" altLang="cs-CZ" sz="2800" dirty="0">
                <a:latin typeface="Calibri" pitchFamily="34" charset="0"/>
              </a:rPr>
              <a:t>hodin</a:t>
            </a:r>
          </a:p>
        </p:txBody>
      </p:sp>
      <p:sp>
        <p:nvSpPr>
          <p:cNvPr id="23" name="TextovéPole 4">
            <a:extLst>
              <a:ext uri="{FF2B5EF4-FFF2-40B4-BE49-F238E27FC236}">
                <a16:creationId xmlns:a16="http://schemas.microsoft.com/office/drawing/2014/main" id="{CD9C3DF5-E0AB-4B63-93C6-D1DCEFA0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4144680"/>
            <a:ext cx="5772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4400" dirty="0">
                <a:latin typeface="Arial Black" panose="020B0A04020102020204" pitchFamily="34" charset="0"/>
              </a:rPr>
              <a:t>Těšíme se na Vás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792" y="1689635"/>
            <a:ext cx="3710074" cy="49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86CBD59-0894-4DBB-A36B-A5B519A21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24" y="1211894"/>
            <a:ext cx="4046376" cy="564610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152729"/>
            <a:ext cx="958521" cy="958521"/>
          </a:xfrm>
          <a:prstGeom prst="rect">
            <a:avLst/>
          </a:prstGeom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23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>
                <a:latin typeface="Arial Black" panose="020B0A04020102020204" pitchFamily="34" charset="0"/>
              </a:rPr>
              <a:t>Gymnázium pod Svatou Horou</a:t>
            </a: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87" y="723361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Příbram 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19906"/>
            <a:ext cx="76516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Fakultní škola Pedagogické fakulty Univerzity Karlovy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Profesionální výuka cizích jazyků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Malá škola                                                (10 tříd, </a:t>
            </a:r>
            <a:r>
              <a:rPr lang="cs-CZ" altLang="cs-CZ" sz="3600" dirty="0" smtClean="0">
                <a:latin typeface="Calibri" pitchFamily="34" charset="0"/>
              </a:rPr>
              <a:t>300 </a:t>
            </a:r>
            <a:r>
              <a:rPr lang="cs-CZ" altLang="cs-CZ" sz="3600" dirty="0">
                <a:latin typeface="Calibri" pitchFamily="34" charset="0"/>
              </a:rPr>
              <a:t>žáků)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Přátelské prostředí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Individuální přístup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C3CF8E8-CB4C-4C09-85F4-22E0AE172645}"/>
              </a:ext>
            </a:extLst>
          </p:cNvPr>
          <p:cNvSpPr/>
          <p:nvPr/>
        </p:nvSpPr>
        <p:spPr>
          <a:xfrm>
            <a:off x="527885" y="6201049"/>
            <a:ext cx="555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gshpb.cz</a:t>
            </a:r>
          </a:p>
        </p:txBody>
      </p:sp>
    </p:spTree>
    <p:extLst>
      <p:ext uri="{BB962C8B-B14F-4D97-AF65-F5344CB8AC3E}">
        <p14:creationId xmlns:p14="http://schemas.microsoft.com/office/powerpoint/2010/main" val="32817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2729"/>
            <a:ext cx="958521" cy="958521"/>
          </a:xfrm>
          <a:prstGeom prst="rect">
            <a:avLst/>
          </a:prstGeom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23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>
                <a:latin typeface="Arial Black" panose="020B0A04020102020204" pitchFamily="34" charset="0"/>
              </a:rPr>
              <a:t>Gymnázium pod Svatou Horou</a:t>
            </a: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87" y="723361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Příbram 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1518808"/>
            <a:ext cx="1123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Studijní obory:</a:t>
            </a:r>
          </a:p>
        </p:txBody>
      </p:sp>
      <p:sp>
        <p:nvSpPr>
          <p:cNvPr id="8" name="TextovéPole 4">
            <a:extLst>
              <a:ext uri="{FF2B5EF4-FFF2-40B4-BE49-F238E27FC236}">
                <a16:creationId xmlns:a16="http://schemas.microsoft.com/office/drawing/2014/main" id="{390AAC8E-7F7C-4C11-8EFB-49D3F1FA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85" y="2247349"/>
            <a:ext cx="5772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err="1">
                <a:latin typeface="Calibri" pitchFamily="34" charset="0"/>
              </a:rPr>
              <a:t>KKOV</a:t>
            </a:r>
            <a:r>
              <a:rPr lang="cs-CZ" altLang="cs-CZ" sz="2800" dirty="0">
                <a:latin typeface="Calibri" pitchFamily="34" charset="0"/>
              </a:rPr>
              <a:t> 79-41/</a:t>
            </a:r>
            <a:r>
              <a:rPr lang="cs-CZ" altLang="cs-CZ" sz="2800" dirty="0" err="1">
                <a:latin typeface="Calibri" pitchFamily="34" charset="0"/>
              </a:rPr>
              <a:t>K61</a:t>
            </a:r>
            <a:r>
              <a:rPr lang="cs-CZ" altLang="cs-CZ" sz="2800" dirty="0">
                <a:latin typeface="Calibri" pitchFamily="34" charset="0"/>
              </a:rPr>
              <a:t> (gymnázium)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alibri" pitchFamily="34" charset="0"/>
              </a:rPr>
              <a:t>Brána k vysoké škole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alibri" pitchFamily="34" charset="0"/>
              </a:rPr>
              <a:t>Určeno pro žáky ze sedmých tříd </a:t>
            </a:r>
          </a:p>
        </p:txBody>
      </p:sp>
      <p:sp>
        <p:nvSpPr>
          <p:cNvPr id="9" name="TextovéPole 4">
            <a:extLst>
              <a:ext uri="{FF2B5EF4-FFF2-40B4-BE49-F238E27FC236}">
                <a16:creationId xmlns:a16="http://schemas.microsoft.com/office/drawing/2014/main" id="{E0917F0C-5130-4101-B57D-F50076AF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85" y="3769371"/>
            <a:ext cx="56359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err="1">
                <a:latin typeface="Calibri" pitchFamily="34" charset="0"/>
              </a:rPr>
              <a:t>KKOV</a:t>
            </a:r>
            <a:r>
              <a:rPr lang="cs-CZ" altLang="cs-CZ" sz="2800" dirty="0">
                <a:latin typeface="Calibri" pitchFamily="34" charset="0"/>
              </a:rPr>
              <a:t> 79-41/</a:t>
            </a:r>
            <a:r>
              <a:rPr lang="cs-CZ" altLang="cs-CZ" sz="2800" dirty="0" err="1">
                <a:latin typeface="Calibri" pitchFamily="34" charset="0"/>
              </a:rPr>
              <a:t>K41</a:t>
            </a:r>
            <a:r>
              <a:rPr lang="cs-CZ" altLang="cs-CZ" sz="2800" dirty="0">
                <a:latin typeface="Calibri" pitchFamily="34" charset="0"/>
              </a:rPr>
              <a:t> (gymnázium)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alibri" pitchFamily="34" charset="0"/>
              </a:rPr>
              <a:t>Živé jazyky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alibri" pitchFamily="34" charset="0"/>
              </a:rPr>
              <a:t>Určeno pro žáky z devátých tříd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3749" y="1270294"/>
            <a:ext cx="4388251" cy="558770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4C3CF8E8-CB4C-4C09-85F4-22E0AE172645}"/>
              </a:ext>
            </a:extLst>
          </p:cNvPr>
          <p:cNvSpPr/>
          <p:nvPr/>
        </p:nvSpPr>
        <p:spPr>
          <a:xfrm>
            <a:off x="527885" y="6201049"/>
            <a:ext cx="555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gshpb.cz</a:t>
            </a:r>
          </a:p>
        </p:txBody>
      </p:sp>
    </p:spTree>
    <p:extLst>
      <p:ext uri="{BB962C8B-B14F-4D97-AF65-F5344CB8AC3E}">
        <p14:creationId xmlns:p14="http://schemas.microsoft.com/office/powerpoint/2010/main" val="40229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2729"/>
            <a:ext cx="958521" cy="958521"/>
          </a:xfrm>
          <a:prstGeom prst="rect">
            <a:avLst/>
          </a:prstGeom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23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>
                <a:latin typeface="Arial Black" panose="020B0A04020102020204" pitchFamily="34" charset="0"/>
              </a:rPr>
              <a:t>Gymnázium pod Svatou Horou</a:t>
            </a: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87" y="723361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Příbram 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1518808"/>
            <a:ext cx="11239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Široká škála volitelných předmětů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Výjezdy do zahraničí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Projektové dny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Granty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Kurzy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cs-CZ" altLang="cs-CZ" sz="3600" dirty="0">
              <a:latin typeface="Calibri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626F2E-49BD-4ABD-A9B2-F7ED7858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96" y="4404046"/>
            <a:ext cx="6170503" cy="24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C3CF8E8-CB4C-4C09-85F4-22E0AE172645}"/>
              </a:ext>
            </a:extLst>
          </p:cNvPr>
          <p:cNvSpPr/>
          <p:nvPr/>
        </p:nvSpPr>
        <p:spPr>
          <a:xfrm>
            <a:off x="527885" y="6201049"/>
            <a:ext cx="555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gshpb.cz</a:t>
            </a:r>
          </a:p>
        </p:txBody>
      </p:sp>
    </p:spTree>
    <p:extLst>
      <p:ext uri="{BB962C8B-B14F-4D97-AF65-F5344CB8AC3E}">
        <p14:creationId xmlns:p14="http://schemas.microsoft.com/office/powerpoint/2010/main" val="38590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2729"/>
            <a:ext cx="958521" cy="958521"/>
          </a:xfrm>
          <a:prstGeom prst="rect">
            <a:avLst/>
          </a:prstGeom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23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>
                <a:latin typeface="Arial Black" panose="020B0A04020102020204" pitchFamily="34" charset="0"/>
              </a:rPr>
              <a:t>Gymnázium pod Svatou Horou</a:t>
            </a: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87" y="723361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Příbram 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1518808"/>
            <a:ext cx="70078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Plně aprobovaní vyučující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On-line výuka v období distančního vyučování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Rodilí mluvčí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Úspěšní absolventi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10171B-8760-49DE-AFA8-F22DA7D6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25" y="3565238"/>
            <a:ext cx="5306792" cy="35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97E86CE-28A9-4706-BAC1-65B1CF4E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25" y="1119381"/>
            <a:ext cx="5306792" cy="33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C3CF8E8-CB4C-4C09-85F4-22E0AE172645}"/>
              </a:ext>
            </a:extLst>
          </p:cNvPr>
          <p:cNvSpPr/>
          <p:nvPr/>
        </p:nvSpPr>
        <p:spPr>
          <a:xfrm>
            <a:off x="527885" y="6201049"/>
            <a:ext cx="555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gshpb.cz</a:t>
            </a:r>
          </a:p>
        </p:txBody>
      </p:sp>
    </p:spTree>
    <p:extLst>
      <p:ext uri="{BB962C8B-B14F-4D97-AF65-F5344CB8AC3E}">
        <p14:creationId xmlns:p14="http://schemas.microsoft.com/office/powerpoint/2010/main" val="4438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2729"/>
            <a:ext cx="958521" cy="958521"/>
          </a:xfrm>
          <a:prstGeom prst="rect">
            <a:avLst/>
          </a:prstGeom>
        </p:spPr>
      </p:pic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23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>
                <a:latin typeface="Arial Black" panose="020B0A04020102020204" pitchFamily="34" charset="0"/>
              </a:rPr>
              <a:t>Gymnázium pod Svatou Horou</a:t>
            </a: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687" y="723361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Příbram 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1518808"/>
            <a:ext cx="6910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 smtClean="0">
                <a:latin typeface="Calibri" pitchFamily="34" charset="0"/>
              </a:rPr>
              <a:t>Od 1. září 2022 detašované pracoviště </a:t>
            </a:r>
            <a:r>
              <a:rPr lang="cs-CZ" altLang="cs-CZ" sz="3600" dirty="0" smtClean="0">
                <a:latin typeface="Calibri" pitchFamily="34" charset="0"/>
              </a:rPr>
              <a:t>Gymnázia Příbram </a:t>
            </a:r>
            <a:endParaRPr lang="cs-CZ" altLang="cs-CZ" sz="3600" dirty="0">
              <a:latin typeface="Calibri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4070B6F-861E-4DCD-9FA3-1455A815DFBF}"/>
              </a:ext>
            </a:extLst>
          </p:cNvPr>
          <p:cNvSpPr/>
          <p:nvPr/>
        </p:nvSpPr>
        <p:spPr>
          <a:xfrm>
            <a:off x="428625" y="6201049"/>
            <a:ext cx="5713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</a:t>
            </a:r>
            <a:r>
              <a:rPr lang="cs-CZ" altLang="cs-CZ" sz="3600" dirty="0" smtClean="0">
                <a:latin typeface="Calibri" pitchFamily="34" charset="0"/>
              </a:rPr>
              <a:t>gympb.cz</a:t>
            </a:r>
            <a:endParaRPr lang="cs-CZ" altLang="cs-CZ" sz="3600" dirty="0">
              <a:latin typeface="Calibri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20" y="1391482"/>
            <a:ext cx="4383733" cy="533919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01128" y="1249054"/>
            <a:ext cx="4690872" cy="5598326"/>
          </a:xfrm>
          <a:prstGeom prst="rect">
            <a:avLst/>
          </a:prstGeom>
          <a:noFill/>
          <a:ln w="76200" cap="sq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3EB8051-56B8-44A0-8856-947E60345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5013" y="3777978"/>
            <a:ext cx="5896987" cy="30673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19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 smtClean="0">
                <a:latin typeface="Arial Black" panose="020B0A04020102020204" pitchFamily="34" charset="0"/>
              </a:rPr>
              <a:t>Gymnázium </a:t>
            </a:r>
            <a:r>
              <a:rPr lang="cs-CZ" altLang="cs-CZ" sz="4400" b="1" dirty="0" smtClean="0">
                <a:latin typeface="Arial Black" panose="020B0A04020102020204" pitchFamily="34" charset="0"/>
              </a:rPr>
              <a:t>Příbram</a:t>
            </a:r>
            <a:endParaRPr lang="cs-CZ" altLang="cs-CZ" sz="4400" b="1" dirty="0">
              <a:latin typeface="Arial Black" panose="020B0A04020102020204" pitchFamily="34" charset="0"/>
            </a:endParaRP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503" y="732505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Detašované pracoviště Příbram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6" y="1254124"/>
            <a:ext cx="1123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>
                <a:latin typeface="Calibri" pitchFamily="34" charset="0"/>
              </a:rPr>
              <a:t>Přijímací řízení</a:t>
            </a:r>
            <a:r>
              <a:rPr lang="cs-CZ" altLang="cs-CZ" sz="3600" dirty="0" smtClean="0">
                <a:latin typeface="Calibri" pitchFamily="34" charset="0"/>
              </a:rPr>
              <a:t>: </a:t>
            </a:r>
            <a:endParaRPr lang="cs-CZ" altLang="cs-CZ" sz="3600" dirty="0">
              <a:latin typeface="Calibri" pitchFamily="34" charset="0"/>
            </a:endParaRPr>
          </a:p>
        </p:txBody>
      </p:sp>
      <p:sp>
        <p:nvSpPr>
          <p:cNvPr id="8" name="TextovéPole 4">
            <a:extLst>
              <a:ext uri="{FF2B5EF4-FFF2-40B4-BE49-F238E27FC236}">
                <a16:creationId xmlns:a16="http://schemas.microsoft.com/office/drawing/2014/main" id="{390AAC8E-7F7C-4C11-8EFB-49D3F1FA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85" y="1922719"/>
            <a:ext cx="107602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Calibri" pitchFamily="34" charset="0"/>
              </a:rPr>
              <a:t>Na detašovaném pracovišti nastoupí žáci, kteří úspěšně splnili přijímací zkoušky na Gymnáziu, </a:t>
            </a:r>
            <a:r>
              <a:rPr lang="cs-CZ" altLang="cs-CZ" sz="2800" dirty="0">
                <a:latin typeface="Calibri" pitchFamily="34" charset="0"/>
              </a:rPr>
              <a:t>Legionářů </a:t>
            </a:r>
            <a:r>
              <a:rPr lang="cs-CZ" altLang="cs-CZ" sz="2800" dirty="0" smtClean="0">
                <a:latin typeface="Calibri" pitchFamily="34" charset="0"/>
              </a:rPr>
              <a:t>402, Příbram.</a:t>
            </a:r>
            <a:endParaRPr lang="cs-CZ" altLang="cs-CZ" sz="2800" dirty="0" smtClean="0">
              <a:latin typeface="Calibri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Calibri" pitchFamily="34" charset="0"/>
              </a:rPr>
              <a:t>Do čtyřletého oboru zaměřeného na výuku živých jazyků bude přijato 30 uchazečů.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2800" dirty="0" smtClean="0"/>
              <a:t>Uchazeč svůj </a:t>
            </a:r>
            <a:r>
              <a:rPr lang="cs-CZ" sz="2800" dirty="0"/>
              <a:t>úmysl studovat studijní obor </a:t>
            </a:r>
            <a:r>
              <a:rPr lang="cs-CZ" sz="2800" dirty="0" smtClean="0"/>
              <a:t>se zaměřením </a:t>
            </a:r>
            <a:r>
              <a:rPr lang="cs-CZ" sz="2800" dirty="0"/>
              <a:t>na cizí jazyky </a:t>
            </a:r>
            <a:r>
              <a:rPr lang="cs-CZ" sz="2800" b="1" dirty="0"/>
              <a:t>vyznačí na přihlášce </a:t>
            </a:r>
            <a:r>
              <a:rPr lang="cs-CZ" sz="2800" dirty="0"/>
              <a:t>do kolonky – Obor vzdělání (kód a </a:t>
            </a:r>
            <a:r>
              <a:rPr lang="cs-CZ" sz="2800" dirty="0" smtClean="0"/>
              <a:t>název) připojením </a:t>
            </a:r>
            <a:r>
              <a:rPr lang="cs-CZ" sz="2800" dirty="0"/>
              <a:t>označení </a:t>
            </a:r>
            <a:r>
              <a:rPr lang="cs-CZ" sz="2800" dirty="0" smtClean="0"/>
              <a:t>JAZYKY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    (79-41-K/41 </a:t>
            </a:r>
            <a:r>
              <a:rPr lang="cs-CZ" sz="2800" b="1" dirty="0"/>
              <a:t>– Gymnázium </a:t>
            </a:r>
            <a:r>
              <a:rPr lang="cs-CZ" sz="2800" b="1" dirty="0" smtClean="0"/>
              <a:t>– JAZYKY)</a:t>
            </a:r>
            <a:r>
              <a:rPr lang="cs-CZ" sz="2800" dirty="0" smtClean="0"/>
              <a:t>.</a:t>
            </a:r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BE4EF0F-58B3-4198-82CD-4132CEE9C58E}"/>
              </a:ext>
            </a:extLst>
          </p:cNvPr>
          <p:cNvSpPr/>
          <p:nvPr/>
        </p:nvSpPr>
        <p:spPr>
          <a:xfrm>
            <a:off x="497771" y="6198969"/>
            <a:ext cx="5713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gympb.cz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62960"/>
            <a:ext cx="958521" cy="108882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345" y="152729"/>
            <a:ext cx="958521" cy="95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19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 smtClean="0">
                <a:latin typeface="Arial Black" panose="020B0A04020102020204" pitchFamily="34" charset="0"/>
              </a:rPr>
              <a:t>Gymnázium, Příbram</a:t>
            </a:r>
            <a:endParaRPr lang="cs-CZ" altLang="cs-CZ" sz="4400" b="1" dirty="0">
              <a:latin typeface="Arial Black" panose="020B0A04020102020204" pitchFamily="34" charset="0"/>
            </a:endParaRP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503" y="732505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Detašované pracoviště Příbram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6" y="1254124"/>
            <a:ext cx="1123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 smtClean="0">
                <a:latin typeface="Calibri" pitchFamily="34" charset="0"/>
              </a:rPr>
              <a:t>Specifikum čtyřletého oboru zaměřeného na živé jazyky: </a:t>
            </a:r>
            <a:endParaRPr lang="cs-CZ" altLang="cs-CZ" sz="3600" dirty="0">
              <a:latin typeface="Calibri" pitchFamily="34" charset="0"/>
            </a:endParaRPr>
          </a:p>
        </p:txBody>
      </p:sp>
      <p:sp>
        <p:nvSpPr>
          <p:cNvPr id="8" name="TextovéPole 4">
            <a:extLst>
              <a:ext uri="{FF2B5EF4-FFF2-40B4-BE49-F238E27FC236}">
                <a16:creationId xmlns:a16="http://schemas.microsoft.com/office/drawing/2014/main" id="{390AAC8E-7F7C-4C11-8EFB-49D3F1FA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885" y="1922719"/>
            <a:ext cx="637280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Calibri" pitchFamily="34" charset="0"/>
              </a:rPr>
              <a:t>Zvýšená dotace hodin výuky prvního cizího </a:t>
            </a:r>
            <a:r>
              <a:rPr lang="cs-CZ" altLang="cs-CZ" sz="2800" dirty="0" smtClean="0">
                <a:latin typeface="Calibri" pitchFamily="34" charset="0"/>
              </a:rPr>
              <a:t>jazyka </a:t>
            </a:r>
            <a:r>
              <a:rPr lang="cs-CZ" altLang="cs-CZ" sz="2800" dirty="0" smtClean="0">
                <a:latin typeface="Calibri" pitchFamily="34" charset="0"/>
              </a:rPr>
              <a:t>(pět hodin týdně).</a:t>
            </a:r>
            <a:endParaRPr lang="cs-CZ" altLang="cs-CZ" sz="2800" dirty="0" smtClean="0">
              <a:latin typeface="Calibri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Calibri" pitchFamily="34" charset="0"/>
              </a:rPr>
              <a:t>Od 3. ročníku vybraný předmět rozšířen o jednu hodinu v cizím jazyce.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2800" dirty="0" smtClean="0"/>
              <a:t>Oborově motivovaná dvouhodinová cizojazyčná konverzace může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</a:t>
            </a:r>
            <a:r>
              <a:rPr lang="cs-CZ" sz="2800" dirty="0" smtClean="0"/>
              <a:t>ve </a:t>
            </a:r>
            <a:r>
              <a:rPr lang="cs-CZ" sz="2800" dirty="0" smtClean="0"/>
              <a:t>4. ročníku </a:t>
            </a:r>
            <a:r>
              <a:rPr lang="cs-CZ" sz="2800" dirty="0" smtClean="0"/>
              <a:t>přerůst v další předmět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</a:t>
            </a:r>
            <a:r>
              <a:rPr lang="cs-CZ" sz="2800" dirty="0" smtClean="0"/>
              <a:t>v cizím jazyce.</a:t>
            </a:r>
            <a:endParaRPr lang="cs-CZ" altLang="cs-CZ" sz="2800" dirty="0">
              <a:latin typeface="Calibri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62960"/>
            <a:ext cx="958521" cy="108882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1345" y="152729"/>
            <a:ext cx="958521" cy="95852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0694" y="1984766"/>
            <a:ext cx="4911306" cy="4873234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8BE4EF0F-58B3-4198-82CD-4132CEE9C58E}"/>
              </a:ext>
            </a:extLst>
          </p:cNvPr>
          <p:cNvSpPr/>
          <p:nvPr/>
        </p:nvSpPr>
        <p:spPr>
          <a:xfrm>
            <a:off x="428624" y="5614917"/>
            <a:ext cx="8141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</a:t>
            </a:r>
            <a:r>
              <a:rPr lang="cs-CZ" altLang="cs-CZ" sz="3600" dirty="0">
                <a:latin typeface="Calibri" pitchFamily="34" charset="0"/>
              </a:rPr>
              <a:t>gympb.cz </a:t>
            </a:r>
            <a:r>
              <a:rPr lang="cs-CZ" altLang="cs-CZ" sz="3600" dirty="0" smtClean="0">
                <a:latin typeface="Calibri" pitchFamily="34" charset="0"/>
              </a:rPr>
              <a:t>  </a:t>
            </a:r>
          </a:p>
          <a:p>
            <a:r>
              <a:rPr lang="cs-CZ" altLang="cs-CZ" sz="3600" dirty="0">
                <a:latin typeface="Calibri" pitchFamily="34" charset="0"/>
              </a:rPr>
              <a:t> </a:t>
            </a:r>
            <a:r>
              <a:rPr lang="cs-CZ" altLang="cs-CZ" sz="3600" dirty="0" smtClean="0">
                <a:latin typeface="Calibri" pitchFamily="34" charset="0"/>
              </a:rPr>
              <a:t>                                   gshpb.cz</a:t>
            </a:r>
            <a:endParaRPr lang="cs-CZ" altLang="cs-CZ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428625" y="1185898"/>
            <a:ext cx="1123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4">
            <a:extLst>
              <a:ext uri="{FF2B5EF4-FFF2-40B4-BE49-F238E27FC236}">
                <a16:creationId xmlns:a16="http://schemas.microsoft.com/office/drawing/2014/main" id="{29802189-8F50-4FE0-A9FA-D0719BB5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19" y="108770"/>
            <a:ext cx="985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4400" b="1" dirty="0" smtClean="0">
                <a:latin typeface="Arial Black" panose="020B0A04020102020204" pitchFamily="34" charset="0"/>
              </a:rPr>
              <a:t>Gymnázium, Příbram</a:t>
            </a:r>
            <a:endParaRPr lang="cs-CZ" altLang="cs-CZ" sz="4400" b="1" dirty="0">
              <a:latin typeface="Arial Black" panose="020B0A04020102020204" pitchFamily="34" charset="0"/>
            </a:endParaRPr>
          </a:p>
        </p:txBody>
      </p:sp>
      <p:sp>
        <p:nvSpPr>
          <p:cNvPr id="15" name="TextovéPole 4">
            <a:extLst>
              <a:ext uri="{FF2B5EF4-FFF2-40B4-BE49-F238E27FC236}">
                <a16:creationId xmlns:a16="http://schemas.microsoft.com/office/drawing/2014/main" id="{D615349E-DD5A-4E47-832C-132D6E98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503" y="732505"/>
            <a:ext cx="985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Detašované pracoviště Příbram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II, Balbínova 328</a:t>
            </a: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60273A74-CC20-4D6E-888C-5501090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6" y="1254124"/>
            <a:ext cx="1123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altLang="cs-CZ" sz="3600" dirty="0" smtClean="0">
                <a:latin typeface="Calibri" pitchFamily="34" charset="0"/>
              </a:rPr>
              <a:t>Krédo detašovaného pracoviště: </a:t>
            </a:r>
            <a:endParaRPr lang="cs-CZ" altLang="cs-CZ" sz="3600" dirty="0">
              <a:latin typeface="Calibri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62960"/>
            <a:ext cx="958521" cy="108882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ABBA727-DD65-435E-85CE-95B13C6512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345" y="152729"/>
            <a:ext cx="958521" cy="958521"/>
          </a:xfrm>
          <a:prstGeom prst="rect">
            <a:avLst/>
          </a:prstGeom>
        </p:spPr>
      </p:pic>
      <p:sp>
        <p:nvSpPr>
          <p:cNvPr id="18" name="TextovéPole 4">
            <a:extLst>
              <a:ext uri="{FF2B5EF4-FFF2-40B4-BE49-F238E27FC236}">
                <a16:creationId xmlns:a16="http://schemas.microsoft.com/office/drawing/2014/main" id="{390AAC8E-7F7C-4C11-8EFB-49D3F1FA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79" y="2002793"/>
            <a:ext cx="61728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libri" pitchFamily="34" charset="0"/>
              </a:rPr>
              <a:t>„Naučíme Vás učit se česky i cizojazyčně,</a:t>
            </a:r>
          </a:p>
          <a:p>
            <a:r>
              <a:rPr lang="cs-CZ" altLang="cs-CZ" sz="2800" dirty="0" smtClean="0">
                <a:latin typeface="Calibri" pitchFamily="34" charset="0"/>
              </a:rPr>
              <a:t>odbornost </a:t>
            </a:r>
            <a:r>
              <a:rPr lang="cs-CZ" altLang="cs-CZ" sz="2800" dirty="0">
                <a:latin typeface="Calibri" pitchFamily="34" charset="0"/>
              </a:rPr>
              <a:t>pak získáte na tuzemské </a:t>
            </a:r>
            <a:endParaRPr lang="cs-CZ" altLang="cs-CZ" sz="2800" dirty="0" smtClean="0">
              <a:latin typeface="Calibri" pitchFamily="34" charset="0"/>
            </a:endParaRPr>
          </a:p>
          <a:p>
            <a:r>
              <a:rPr lang="cs-CZ" altLang="cs-CZ" sz="2800" dirty="0" smtClean="0">
                <a:latin typeface="Calibri" pitchFamily="34" charset="0"/>
              </a:rPr>
              <a:t>nebo </a:t>
            </a:r>
            <a:r>
              <a:rPr lang="cs-CZ" altLang="cs-CZ" sz="2800" dirty="0">
                <a:latin typeface="Calibri" pitchFamily="34" charset="0"/>
              </a:rPr>
              <a:t>zahraniční </a:t>
            </a:r>
            <a:r>
              <a:rPr lang="cs-CZ" altLang="cs-CZ" sz="2800" dirty="0" smtClean="0">
                <a:latin typeface="Calibri" pitchFamily="34" charset="0"/>
              </a:rPr>
              <a:t>vysoké </a:t>
            </a:r>
            <a:r>
              <a:rPr lang="cs-CZ" altLang="cs-CZ" sz="2800" dirty="0">
                <a:latin typeface="Calibri" pitchFamily="34" charset="0"/>
              </a:rPr>
              <a:t>škole.“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4C137A2-539A-46E5-B491-6EADE064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56" y="2198771"/>
            <a:ext cx="36861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8BE4EF0F-58B3-4198-82CD-4132CEE9C58E}"/>
              </a:ext>
            </a:extLst>
          </p:cNvPr>
          <p:cNvSpPr/>
          <p:nvPr/>
        </p:nvSpPr>
        <p:spPr>
          <a:xfrm>
            <a:off x="428624" y="5614917"/>
            <a:ext cx="8141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600" dirty="0">
                <a:latin typeface="Calibri" pitchFamily="34" charset="0"/>
              </a:rPr>
              <a:t>Webové stránky:      </a:t>
            </a:r>
            <a:r>
              <a:rPr lang="cs-CZ" altLang="cs-CZ" sz="3600" dirty="0">
                <a:latin typeface="Calibri" pitchFamily="34" charset="0"/>
              </a:rPr>
              <a:t>gympb.cz </a:t>
            </a:r>
            <a:r>
              <a:rPr lang="cs-CZ" altLang="cs-CZ" sz="3600" dirty="0" smtClean="0">
                <a:latin typeface="Calibri" pitchFamily="34" charset="0"/>
              </a:rPr>
              <a:t>  </a:t>
            </a:r>
          </a:p>
          <a:p>
            <a:r>
              <a:rPr lang="cs-CZ" altLang="cs-CZ" sz="3600" dirty="0">
                <a:latin typeface="Calibri" pitchFamily="34" charset="0"/>
              </a:rPr>
              <a:t> </a:t>
            </a:r>
            <a:r>
              <a:rPr lang="cs-CZ" altLang="cs-CZ" sz="3600" dirty="0" smtClean="0">
                <a:latin typeface="Calibri" pitchFamily="34" charset="0"/>
              </a:rPr>
              <a:t>                                   gshpb.cz</a:t>
            </a:r>
            <a:endParaRPr lang="cs-CZ" altLang="cs-CZ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MotivSRP</Template>
  <TotalTime>2680</TotalTime>
  <Words>388</Words>
  <Application>Microsoft Office PowerPoint</Application>
  <PresentationFormat>Širokoúhlá obrazovka</PresentationFormat>
  <Paragraphs>74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MotivSRP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Pavel Karnet</cp:lastModifiedBy>
  <cp:revision>257</cp:revision>
  <dcterms:created xsi:type="dcterms:W3CDTF">2016-08-03T13:16:34Z</dcterms:created>
  <dcterms:modified xsi:type="dcterms:W3CDTF">2021-12-03T07:37:28Z</dcterms:modified>
</cp:coreProperties>
</file>